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6" r:id="rId2"/>
    <p:sldId id="257" r:id="rId3"/>
    <p:sldId id="294" r:id="rId4"/>
    <p:sldId id="295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8" r:id="rId16"/>
    <p:sldId id="271" r:id="rId17"/>
    <p:sldId id="272" r:id="rId18"/>
    <p:sldId id="273" r:id="rId19"/>
    <p:sldId id="274" r:id="rId20"/>
    <p:sldId id="275" r:id="rId21"/>
    <p:sldId id="309" r:id="rId22"/>
    <p:sldId id="277" r:id="rId23"/>
    <p:sldId id="278" r:id="rId24"/>
    <p:sldId id="279" r:id="rId25"/>
    <p:sldId id="280" r:id="rId26"/>
    <p:sldId id="310" r:id="rId27"/>
    <p:sldId id="297" r:id="rId28"/>
    <p:sldId id="289" r:id="rId29"/>
    <p:sldId id="298" r:id="rId30"/>
    <p:sldId id="299" r:id="rId31"/>
    <p:sldId id="302" r:id="rId32"/>
    <p:sldId id="301" r:id="rId33"/>
    <p:sldId id="305" r:id="rId34"/>
    <p:sldId id="307" r:id="rId35"/>
    <p:sldId id="30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252" y="-90"/>
      </p:cViewPr>
      <p:guideLst>
        <p:guide orient="horz" pos="3029"/>
        <p:guide pos="45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7A33-8F1D-4E47-9B23-E571AAD8FD89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F2A54-3269-4A3E-8637-A1345A56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5C47-4D01-425B-8B0C-3CD23BB269FA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A269-2816-4A2D-B7AA-380C21550F39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8529-EFF2-45BD-8D37-CF9993FB0A4C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0EEF-8A17-4C11-A136-3783240423A7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D280-3854-479E-94F0-02E21C18C864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95BF-1166-4C16-8843-56D50DBE23FC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AD7F-C203-4504-9656-18A2B24E8972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8F6A-395B-436E-8759-7D523CA5B768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31BB-BE10-4B02-A858-E7F8F7CE16EC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635B-452B-461F-913A-9CF992A14E16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6640-00AC-4EC0-90BC-575A3C023ECA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3139-501D-40E8-B449-346741A9DA8F}" type="datetime1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FAA2-9CAF-4B17-B70F-7ABEFB5C1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5.png"/><Relationship Id="rId4" Type="http://schemas.openxmlformats.org/officeDocument/2006/relationships/image" Target="../media/image56.pn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2.6: Using Character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 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549400" y="10287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3) Decomposition/Reduction Formula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744" y="2597836"/>
            <a:ext cx="812075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 smtClean="0"/>
              <a:t>a</a:t>
            </a:r>
            <a:r>
              <a:rPr lang="en-US" sz="2800" b="1" baseline="-25000" dirty="0" err="1" smtClean="0"/>
              <a:t>i</a:t>
            </a:r>
            <a:r>
              <a:rPr lang="en-US" sz="2800" b="1" dirty="0" smtClean="0"/>
              <a:t> </a:t>
            </a:r>
            <a:r>
              <a:rPr lang="en-US" sz="2400" dirty="0" smtClean="0"/>
              <a:t>is the number of times the irreducible rep. appears in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baseline="-25000" dirty="0" smtClean="0"/>
              <a:t>1</a:t>
            </a:r>
          </a:p>
          <a:p>
            <a:pPr>
              <a:spcAft>
                <a:spcPts val="1200"/>
              </a:spcAft>
            </a:pPr>
            <a:r>
              <a:rPr lang="en-US" sz="2800" b="1" i="1" dirty="0" smtClean="0"/>
              <a:t>h</a:t>
            </a:r>
            <a:r>
              <a:rPr lang="en-US" sz="2400" dirty="0" smtClean="0"/>
              <a:t> is the order of the group</a:t>
            </a:r>
          </a:p>
          <a:p>
            <a:pPr>
              <a:spcAft>
                <a:spcPts val="1200"/>
              </a:spcAft>
            </a:pPr>
            <a:r>
              <a:rPr lang="en-US" sz="2800" b="1" i="1" dirty="0" smtClean="0"/>
              <a:t>N</a:t>
            </a:r>
            <a:r>
              <a:rPr lang="en-US" sz="2400" dirty="0" smtClean="0"/>
              <a:t> is the number of operations in class Q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χ(R)</a:t>
            </a:r>
            <a:r>
              <a:rPr lang="en-US" sz="2800" b="1" baseline="-25000" dirty="0" smtClean="0"/>
              <a:t>Q</a:t>
            </a:r>
            <a:r>
              <a:rPr lang="en-US" sz="2800" b="1" dirty="0" smtClean="0"/>
              <a:t> </a:t>
            </a:r>
            <a:r>
              <a:rPr lang="en-US" sz="2400" dirty="0" smtClean="0"/>
              <a:t>is the character of the reducible representation</a:t>
            </a:r>
          </a:p>
          <a:p>
            <a:pPr>
              <a:spcAft>
                <a:spcPts val="1200"/>
              </a:spcAft>
            </a:pPr>
            <a:r>
              <a:rPr lang="en-US" sz="2800" b="1" dirty="0" err="1" smtClean="0"/>
              <a:t>χ</a:t>
            </a:r>
            <a:r>
              <a:rPr lang="en-US" sz="2800" b="1" baseline="-25000" dirty="0" err="1" smtClean="0"/>
              <a:t>i</a:t>
            </a:r>
            <a:r>
              <a:rPr lang="en-US" sz="2800" b="1" dirty="0" smtClean="0"/>
              <a:t>(R)</a:t>
            </a:r>
            <a:r>
              <a:rPr lang="en-US" sz="2800" b="1" baseline="-25000" dirty="0" smtClean="0"/>
              <a:t>Q</a:t>
            </a:r>
            <a:r>
              <a:rPr lang="en-US" sz="2800" b="1" dirty="0" smtClean="0"/>
              <a:t> </a:t>
            </a:r>
            <a:r>
              <a:rPr lang="en-US" sz="2400" dirty="0" smtClean="0"/>
              <a:t>is the character of the irreducible representation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5964" y="6316397"/>
            <a:ext cx="4352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Cannot be applied to </a:t>
            </a:r>
            <a:r>
              <a:rPr lang="en-US" sz="2400" dirty="0" err="1" smtClean="0"/>
              <a:t>D</a:t>
            </a:r>
            <a:r>
              <a:rPr lang="en-US" sz="2400" baseline="-25000" dirty="0" err="1" smtClean="0">
                <a:solidFill>
                  <a:srgbClr val="222222"/>
                </a:solidFill>
                <a:latin typeface="Arial"/>
              </a:rPr>
              <a:t>∞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and </a:t>
            </a:r>
            <a:r>
              <a:rPr lang="en-US" sz="2400" dirty="0" err="1" smtClean="0"/>
              <a:t>C</a:t>
            </a:r>
            <a:r>
              <a:rPr lang="en-US" sz="2400" baseline="-25000" dirty="0" err="1" smtClean="0">
                <a:solidFill>
                  <a:srgbClr val="222222"/>
                </a:solidFill>
                <a:latin typeface="Arial"/>
              </a:rPr>
              <a:t>∞</a:t>
            </a:r>
            <a:r>
              <a:rPr lang="en-US" sz="2400" baseline="-25000" dirty="0" err="1" smtClean="0"/>
              <a:t>h</a:t>
            </a:r>
            <a:endParaRPr lang="en-US" sz="2400" baseline="-25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721" y="1492706"/>
            <a:ext cx="4306887" cy="9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 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549400" y="10287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3) Decomposition/Reduction Formula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473" y="2590569"/>
            <a:ext cx="2772230" cy="187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687583" y="2634403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75479" y="288674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8886" y="2527871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(h)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280" y="4734412"/>
            <a:ext cx="97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LuzSans-Book" pitchFamily="2" charset="0"/>
              </a:rPr>
              <a:t>a</a:t>
            </a:r>
            <a:r>
              <a:rPr lang="en-US" sz="2400" baseline="-25000" dirty="0" err="1" smtClean="0"/>
              <a:t>A</a:t>
            </a:r>
            <a:r>
              <a:rPr lang="en-US" sz="2000" baseline="-25000" dirty="0" err="1" smtClean="0"/>
              <a:t>g</a:t>
            </a:r>
            <a:r>
              <a:rPr lang="en-US" sz="2400" dirty="0" smtClean="0"/>
              <a:t>  =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34638" y="4721068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1154" y="4541836"/>
            <a:ext cx="4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146643" y="4949368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57606" y="4914999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15" y="4561931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67726" y="4576445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]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667257" y="4706554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796440" y="4107604"/>
            <a:ext cx="340131" cy="3337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89183" y="2910175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05767" y="4719898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  </a:t>
            </a:r>
            <a:r>
              <a:rPr lang="sv-SE" sz="2400" b="1" dirty="0" smtClean="0"/>
              <a:t>1</a:t>
            </a:r>
            <a:r>
              <a:rPr lang="sv-SE" sz="2400" dirty="0" smtClean="0"/>
              <a:t>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6856681" y="47210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96458" y="4412343"/>
            <a:ext cx="1277256" cy="333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78923" y="4548540"/>
            <a:ext cx="4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264412" y="4956072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75375" y="492170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585" y="5582390"/>
            <a:ext cx="6770006" cy="11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flipH="1">
            <a:off x="3657600" y="4318000"/>
            <a:ext cx="857932" cy="4426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30098" y="4435476"/>
            <a:ext cx="288794" cy="329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93805" y="4413704"/>
            <a:ext cx="360252" cy="3324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246738" y="3138344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 A</a:t>
            </a:r>
            <a:r>
              <a:rPr lang="en-US" sz="2400" b="1" baseline="-25000" dirty="0" smtClean="0"/>
              <a:t>g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u</a:t>
            </a:r>
            <a:endParaRPr lang="en-US" sz="2400" b="1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8721" y="1492706"/>
            <a:ext cx="4306887" cy="9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9" grpId="0"/>
      <p:bldP spid="31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204" y="2421385"/>
            <a:ext cx="3149826" cy="21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 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549400" y="10287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3) Decomposition/Reduction Formula</a:t>
            </a:r>
          </a:p>
        </p:txBody>
      </p:sp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423" y="4791077"/>
            <a:ext cx="6562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571471" y="2576347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680328" y="4252744"/>
            <a:ext cx="340131" cy="3337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687585" y="2924689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75479" y="288674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8886" y="2527871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(h)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079437" y="4835345"/>
            <a:ext cx="296950" cy="29139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79307" y="4842965"/>
            <a:ext cx="279276" cy="274051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84204" y="4865463"/>
            <a:ext cx="248583" cy="2439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703883" y="4858931"/>
            <a:ext cx="270771" cy="265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059" y="5211983"/>
            <a:ext cx="7286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2603537" y="6396335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20382" y="6389078"/>
            <a:ext cx="342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4A</a:t>
            </a:r>
            <a:r>
              <a:rPr lang="en-US" sz="2400" b="1" baseline="-25000" dirty="0" smtClean="0"/>
              <a:t>g</a:t>
            </a:r>
            <a:r>
              <a:rPr lang="en-US" sz="2400" b="1" dirty="0" smtClean="0"/>
              <a:t>  +  2B</a:t>
            </a:r>
            <a:r>
              <a:rPr lang="en-US" sz="2400" b="1" baseline="-25000" dirty="0" smtClean="0"/>
              <a:t>g</a:t>
            </a:r>
            <a:r>
              <a:rPr lang="en-US" sz="2400" b="1" dirty="0" smtClean="0"/>
              <a:t>  +  2A</a:t>
            </a:r>
            <a:r>
              <a:rPr lang="en-US" sz="2400" b="1" baseline="-25000" dirty="0" smtClean="0"/>
              <a:t>u</a:t>
            </a:r>
            <a:r>
              <a:rPr lang="en-US" sz="2400" b="1" dirty="0" smtClean="0"/>
              <a:t>  +  4B</a:t>
            </a:r>
            <a:r>
              <a:rPr lang="en-US" sz="2400" b="1" baseline="-25000" dirty="0" smtClean="0"/>
              <a:t>u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8721" y="1492706"/>
            <a:ext cx="4306887" cy="9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880" y="4526622"/>
            <a:ext cx="4110264" cy="72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9858" y="2521042"/>
            <a:ext cx="2318884" cy="188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 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549400" y="10287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3) Decomposition/Reduction Formula</a:t>
            </a:r>
          </a:p>
        </p:txBody>
      </p:sp>
      <p:pic>
        <p:nvPicPr>
          <p:cNvPr id="323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8721" y="1492706"/>
            <a:ext cx="4306887" cy="9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4447845" y="2561833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30272" y="3991486"/>
            <a:ext cx="340131" cy="3337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15758" y="2910174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75479" y="2886748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+ 2 + 3 = </a:t>
            </a:r>
            <a:r>
              <a:rPr lang="sv-SE" b="1" dirty="0" smtClean="0">
                <a:solidFill>
                  <a:srgbClr val="0000FF"/>
                </a:solidFill>
              </a:rPr>
              <a:t>6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8886" y="2527871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(h)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226067" y="4703435"/>
            <a:ext cx="296950" cy="29139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66278" y="4697531"/>
            <a:ext cx="308921" cy="303141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776091" y="4907189"/>
            <a:ext cx="329967" cy="32379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66627" y="4699540"/>
            <a:ext cx="300574" cy="294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2471" y="5305494"/>
            <a:ext cx="4302126" cy="155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-246738" y="3138344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ymbol" pitchFamily="18" charset="2"/>
              </a:rPr>
              <a:t>G</a:t>
            </a:r>
            <a:r>
              <a:rPr lang="en-US" sz="2400" b="1" baseline="-25000" dirty="0" err="1" smtClean="0"/>
              <a:t>red</a:t>
            </a:r>
            <a:r>
              <a:rPr lang="en-US" sz="2400" b="1" dirty="0" smtClean="0"/>
              <a:t> = 2A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E</a:t>
            </a:r>
            <a:endParaRPr lang="en-US" sz="2400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Or there is a website/spreadsheet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618344" y="6212569"/>
            <a:ext cx="5885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http://symmetry.jacobs-university.de/</a:t>
            </a:r>
            <a:endParaRPr lang="en-US" sz="2400" dirty="0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924" y="2304364"/>
            <a:ext cx="3960813" cy="260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595" y="946152"/>
            <a:ext cx="2999376" cy="62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84" y="2125657"/>
            <a:ext cx="4011061" cy="292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4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Practice Irreducible Rep</a:t>
            </a:r>
            <a:endParaRPr lang="en-US" sz="40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4" y="1016613"/>
            <a:ext cx="2570110" cy="234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313" y="982911"/>
            <a:ext cx="42576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95715" y="3166910"/>
            <a:ext cx="2007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6    0        2         2       2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3698" y="312793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5715" y="3495156"/>
            <a:ext cx="2007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6    4        6         2       0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3698" y="345617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41" y="3920272"/>
            <a:ext cx="3797544" cy="234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903654" y="6261803"/>
            <a:ext cx="1818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3   0    -1     -3  0     1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1637" y="622282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539" y="4110893"/>
            <a:ext cx="4114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Basis to Red. Rep to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Rep.</a:t>
            </a:r>
            <a:endParaRPr lang="en-US" sz="4000" baseline="-25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6563" y="1130300"/>
            <a:ext cx="8229600" cy="477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a point group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basis function (bond, vibration, orbital, angle,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etc.)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operations</a:t>
            </a:r>
            <a:r>
              <a:rPr lang="en-US" sz="2400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400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400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sz="2400" dirty="0" smtClean="0"/>
              <a:t>	-if it is a more complicated change = 0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 a reducible representation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</a:t>
            </a:r>
            <a:r>
              <a:rPr lang="en-US" sz="3200" dirty="0" smtClean="0"/>
              <a:t>to Irreducible Representation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1400" y="6201202"/>
            <a:ext cx="7048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spcBef>
                <a:spcPct val="20000"/>
              </a:spcBef>
            </a:pPr>
            <a:r>
              <a:rPr lang="en-US" sz="3200" b="1" u="sng" dirty="0" smtClean="0"/>
              <a:t>No matrix math is necessary!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249" y="929072"/>
            <a:ext cx="1924701" cy="122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490" y="1410400"/>
            <a:ext cx="586211" cy="42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9919" y="1255608"/>
            <a:ext cx="536428" cy="38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N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lang="en-US" sz="4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602654" y="2413975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N-H bond length 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77800" y="989836"/>
            <a:ext cx="5481637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688" y="3701219"/>
            <a:ext cx="3186112" cy="25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3213" y="3656013"/>
            <a:ext cx="2630487" cy="67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2563" y="6234668"/>
            <a:ext cx="362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 smtClean="0"/>
              <a:t>2h</a:t>
            </a:r>
            <a:r>
              <a:rPr lang="en-US" sz="2400" dirty="0" smtClean="0"/>
              <a:t> operations: E,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h</a:t>
            </a:r>
            <a:endParaRPr lang="en-US" sz="2400" baseline="-25000" dirty="0"/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7499" y="4411662"/>
            <a:ext cx="2719335" cy="7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9874" y="5221288"/>
            <a:ext cx="2734441" cy="64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08449" y="5992814"/>
            <a:ext cx="2749551" cy="6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200900" y="373380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E:    1 + 1 = 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00900" y="455930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0 + 0 = 0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200900" y="5283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i</a:t>
            </a:r>
            <a:r>
              <a:rPr lang="en-US" sz="2400" dirty="0" smtClean="0"/>
              <a:t>:     0 + 0 = 0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213600" y="595630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: 1 + 1 = 2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02655" y="2015394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2h</a:t>
            </a: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5040924" y="4384432"/>
            <a:ext cx="2106002" cy="3024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40923" y="5171956"/>
            <a:ext cx="2106002" cy="234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64370" y="5978767"/>
            <a:ext cx="2082555" cy="234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52649" y="3810000"/>
            <a:ext cx="2094276" cy="85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2" grpId="0"/>
      <p:bldP spid="23" grpId="0"/>
      <p:bldP spid="24" grpId="0"/>
      <p:bldP spid="25" grpId="0"/>
      <p:bldP spid="20" grpId="0"/>
      <p:bldP spid="26" grpId="0" animBg="1"/>
      <p:bldP spid="27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919" y="929072"/>
            <a:ext cx="2390782" cy="1221445"/>
            <a:chOff x="1162706" y="2529045"/>
            <a:chExt cx="1380261" cy="705172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0279" y="2529045"/>
              <a:ext cx="1111180" cy="70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4532" y="2806928"/>
              <a:ext cx="338435" cy="24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2706" y="2717563"/>
              <a:ext cx="309694" cy="22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/>
              <a:t>Example: 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77800" y="989836"/>
            <a:ext cx="5481637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900" y="373380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E:    1 + 1 = 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00900" y="455930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0 + 0 = 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0900" y="5283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i</a:t>
            </a:r>
            <a:r>
              <a:rPr lang="en-US" sz="2400" dirty="0" smtClean="0"/>
              <a:t>:     0 + 0 = 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13600" y="595630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: 1 + 1 = 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87400" y="5244498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G</a:t>
            </a:r>
            <a:endParaRPr lang="en-US" sz="2800" dirty="0">
              <a:latin typeface="Symbol" pitchFamily="18" charset="2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713" y="4610758"/>
            <a:ext cx="2325687" cy="64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168400" y="52562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552700" y="52562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587500" y="52562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82800" y="52562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02654" y="2413975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N-H bond length 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r)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602655" y="2015394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919" y="929072"/>
            <a:ext cx="2390782" cy="1221445"/>
            <a:chOff x="1162706" y="2529045"/>
            <a:chExt cx="1380261" cy="705172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0279" y="2529045"/>
              <a:ext cx="1111180" cy="70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4532" y="2806928"/>
              <a:ext cx="338435" cy="24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2706" y="2717563"/>
              <a:ext cx="309694" cy="22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/>
              <a:t>Example: 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77800" y="989836"/>
            <a:ext cx="54816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Reduce to Irreducible Representation</a:t>
            </a:r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178300"/>
            <a:ext cx="366930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87400" y="5244498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G</a:t>
            </a:r>
            <a:endParaRPr lang="en-US" sz="2800" dirty="0">
              <a:latin typeface="Symbol" pitchFamily="18" charset="2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713" y="4610758"/>
            <a:ext cx="2325687" cy="64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168400" y="52562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552700" y="52562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587500" y="52562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82800" y="5256213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866648" y="6378257"/>
            <a:ext cx="214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Reducible Rep.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0573" y="6370935"/>
            <a:ext cx="222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Irreducible Rep.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75000" y="6654800"/>
            <a:ext cx="2095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02654" y="2413975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N-H bond length 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602655" y="2015394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Using Character Tables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837"/>
            <a:ext cx="8229600" cy="4582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Basis Functions</a:t>
            </a:r>
          </a:p>
          <a:p>
            <a:r>
              <a:rPr lang="en-US" dirty="0" smtClean="0"/>
              <a:t>Representations</a:t>
            </a:r>
          </a:p>
          <a:p>
            <a:pPr lvl="1"/>
            <a:r>
              <a:rPr lang="en-US" dirty="0" smtClean="0"/>
              <a:t>Reducible</a:t>
            </a:r>
          </a:p>
          <a:p>
            <a:pPr lvl="1"/>
            <a:r>
              <a:rPr lang="en-US" dirty="0" smtClean="0"/>
              <a:t>Irreducible</a:t>
            </a:r>
          </a:p>
          <a:p>
            <a:r>
              <a:rPr lang="en-US" dirty="0" smtClean="0"/>
              <a:t>Red. to </a:t>
            </a:r>
            <a:r>
              <a:rPr lang="en-US" dirty="0" err="1" smtClean="0"/>
              <a:t>Irr</a:t>
            </a:r>
            <a:r>
              <a:rPr lang="en-US" dirty="0" smtClean="0"/>
              <a:t>. Reps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XeOF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Direct Products</a:t>
            </a:r>
          </a:p>
        </p:txBody>
      </p:sp>
      <p:pic>
        <p:nvPicPr>
          <p:cNvPr id="292866" name="Picture 2" descr="http://www.uchicago.cn/wp-content/uploads/2010/07/Symmetry-of-Viol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325" y="1973934"/>
            <a:ext cx="3243034" cy="29187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58960" y="4892675"/>
            <a:ext cx="226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Point Group?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9400" y="10287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Decomposition/Reduction Formula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473" y="2590569"/>
            <a:ext cx="2772230" cy="187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687583" y="2634403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75479" y="288674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+ 1 + 1 + 1 = </a:t>
            </a:r>
            <a:r>
              <a:rPr lang="sv-SE" b="1" dirty="0" smtClean="0">
                <a:solidFill>
                  <a:srgbClr val="0000FF"/>
                </a:solidFill>
              </a:rPr>
              <a:t>4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8886" y="2527871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(h)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280" y="4734412"/>
            <a:ext cx="97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LuzSans-Book" pitchFamily="2" charset="0"/>
              </a:rPr>
              <a:t>a</a:t>
            </a:r>
            <a:r>
              <a:rPr lang="en-US" sz="2400" baseline="-25000" dirty="0" err="1" smtClean="0"/>
              <a:t>A</a:t>
            </a:r>
            <a:r>
              <a:rPr lang="en-US" sz="2000" baseline="-25000" dirty="0" err="1" smtClean="0"/>
              <a:t>g</a:t>
            </a:r>
            <a:r>
              <a:rPr lang="en-US" sz="2400" dirty="0" smtClean="0"/>
              <a:t>  =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34638" y="4721068"/>
            <a:ext cx="4132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1154" y="4541836"/>
            <a:ext cx="4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146643" y="4949368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57606" y="4914999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15" y="4561931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67726" y="4576445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]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667257" y="4706554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796440" y="4107604"/>
            <a:ext cx="340131" cy="3337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89183" y="2910175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05767" y="4719898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  </a:t>
            </a:r>
            <a:r>
              <a:rPr lang="sv-SE" sz="2400" b="1" dirty="0" smtClean="0"/>
              <a:t>1</a:t>
            </a:r>
            <a:r>
              <a:rPr lang="sv-SE" sz="2400" dirty="0" smtClean="0"/>
              <a:t>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6856681" y="47210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96458" y="4412343"/>
            <a:ext cx="1277256" cy="333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78923" y="4548540"/>
            <a:ext cx="4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264412" y="4956072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75375" y="492170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4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585" y="5582390"/>
            <a:ext cx="6770006" cy="11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flipH="1">
            <a:off x="3657600" y="4318000"/>
            <a:ext cx="857932" cy="4426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30098" y="4435476"/>
            <a:ext cx="288794" cy="329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93805" y="4413704"/>
            <a:ext cx="360252" cy="3324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246738" y="3138344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 A</a:t>
            </a:r>
            <a:r>
              <a:rPr lang="en-US" sz="2400" b="1" baseline="-25000" dirty="0" smtClean="0"/>
              <a:t>g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u</a:t>
            </a:r>
            <a:endParaRPr lang="en-US" sz="2400" b="1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8721" y="1492706"/>
            <a:ext cx="4306887" cy="9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/>
              <a:t>Example: 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9" grpId="0"/>
      <p:bldP spid="31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919" y="929072"/>
            <a:ext cx="2390782" cy="1221445"/>
            <a:chOff x="1162706" y="2529045"/>
            <a:chExt cx="1380261" cy="705172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0279" y="2529045"/>
              <a:ext cx="1111180" cy="70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4532" y="2806928"/>
              <a:ext cx="338435" cy="24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2706" y="2717563"/>
              <a:ext cx="309694" cy="220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/>
              <a:t>Example: N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77800" y="989836"/>
            <a:ext cx="54816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Reduce to Irreducible Representation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02654" y="2413975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N-H bond length 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602655" y="2015394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2h</a:t>
            </a:r>
            <a:endParaRPr lang="en-US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120579" y="4485939"/>
            <a:ext cx="280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G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 = A</a:t>
            </a:r>
            <a:r>
              <a:rPr lang="en-US" sz="3200" b="1" baseline="-25000" dirty="0" smtClean="0"/>
              <a:t>g</a:t>
            </a:r>
            <a:r>
              <a:rPr lang="en-US" sz="3200" b="1" dirty="0" smtClean="0"/>
              <a:t>  +  B</a:t>
            </a:r>
            <a:r>
              <a:rPr lang="en-US" sz="3200" b="1" baseline="-25000" dirty="0" smtClean="0"/>
              <a:t>u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95451" y="5413861"/>
            <a:ext cx="578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symmetric aspects of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can be described by A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and B</a:t>
            </a:r>
            <a:r>
              <a:rPr lang="en-US" sz="2000" baseline="-25000" dirty="0" smtClean="0"/>
              <a:t>u</a:t>
            </a:r>
            <a:r>
              <a:rPr lang="en-US" sz="2000" dirty="0" smtClean="0"/>
              <a:t> irreducible representations.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XeOF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lang="en-US" sz="40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77800" y="989836"/>
            <a:ext cx="5481637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-136746" y="6234668"/>
            <a:ext cx="430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</a:t>
            </a:r>
            <a:r>
              <a:rPr lang="en-US" sz="2400" baseline="-25000" dirty="0" smtClean="0"/>
              <a:t>4v</a:t>
            </a:r>
            <a:r>
              <a:rPr lang="en-US" sz="2400" dirty="0" smtClean="0"/>
              <a:t> operations: E, 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 , 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baseline="-25000" dirty="0" err="1" smtClean="0"/>
              <a:t>v</a:t>
            </a:r>
            <a:r>
              <a:rPr lang="en-US" sz="2400" baseline="30000" dirty="0" smtClean="0"/>
              <a:t>’</a:t>
            </a:r>
            <a:endParaRPr lang="en-US" sz="2400" baseline="30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052" y="4419374"/>
            <a:ext cx="2455876" cy="167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369" y="4257218"/>
            <a:ext cx="3900941" cy="229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693647" y="2779050"/>
            <a:ext cx="261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-25000" dirty="0" smtClean="0"/>
              <a:t>4v</a:t>
            </a:r>
            <a:endParaRPr lang="en-US" sz="28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481" y="1339618"/>
            <a:ext cx="2147433" cy="14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70202" y="3224525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 atoms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779478" y="4232030"/>
            <a:ext cx="3212122" cy="234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1" y="4761646"/>
            <a:ext cx="3212122" cy="234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14648" y="5254015"/>
            <a:ext cx="3212122" cy="234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26371" y="5697415"/>
            <a:ext cx="3212122" cy="234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38094" y="6178061"/>
            <a:ext cx="3212122" cy="234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682" y="5398603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ymbol" pitchFamily="18" charset="2"/>
              </a:rPr>
              <a:t>G</a:t>
            </a:r>
            <a:endParaRPr lang="en-US" sz="2800" b="1" dirty="0">
              <a:latin typeface="Symbol" pitchFamily="18" charset="2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XeOF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lang="en-US" sz="4000" baseline="-25000" dirty="0"/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07638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369" y="4257218"/>
            <a:ext cx="3900941" cy="229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611586" y="2861111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4v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F atoms</a:t>
            </a:r>
            <a:endParaRPr lang="en-US" sz="20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481" y="1339618"/>
            <a:ext cx="2147433" cy="14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Reduce to Irreducible Representation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5676" y="6407285"/>
            <a:ext cx="214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Reducible Rep.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9601" y="6399963"/>
            <a:ext cx="222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Irreducible Rep.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04028" y="6683828"/>
            <a:ext cx="20955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8682" y="5398603"/>
            <a:ext cx="43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ymbol" pitchFamily="18" charset="2"/>
              </a:rPr>
              <a:t>G</a:t>
            </a:r>
            <a:endParaRPr lang="en-US" sz="2800" b="1" dirty="0">
              <a:latin typeface="Symbol" pitchFamily="18" charset="2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XeOF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lang="en-US" sz="40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611586" y="2861111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4v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F atoms</a:t>
            </a:r>
            <a:endParaRPr lang="en-US" sz="20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481" y="1339618"/>
            <a:ext cx="2147433" cy="14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07638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029" y="4341586"/>
            <a:ext cx="3408500" cy="207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898" y="2320250"/>
            <a:ext cx="3035202" cy="21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9400" y="95613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Decomposition/Reduction Formula</a:t>
            </a:r>
          </a:p>
        </p:txBody>
      </p:sp>
      <p:sp>
        <p:nvSpPr>
          <p:cNvPr id="9" name="Oval 8"/>
          <p:cNvSpPr/>
          <p:nvPr/>
        </p:nvSpPr>
        <p:spPr>
          <a:xfrm>
            <a:off x="3513411" y="2329603"/>
            <a:ext cx="251938" cy="250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028" y="4618300"/>
            <a:ext cx="97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LuzSans-Book" pitchFamily="2" charset="0"/>
              </a:rPr>
              <a:t>a</a:t>
            </a:r>
            <a:r>
              <a:rPr lang="en-US" sz="2400" baseline="-25000" dirty="0" smtClean="0"/>
              <a:t>A</a:t>
            </a:r>
            <a:r>
              <a:rPr lang="en-US" sz="2000" baseline="-25000" dirty="0" smtClean="0"/>
              <a:t>1</a:t>
            </a:r>
            <a:r>
              <a:rPr lang="en-US" sz="2400" dirty="0" smtClean="0"/>
              <a:t> =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270190" y="4590442"/>
            <a:ext cx="5448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+ (</a:t>
            </a:r>
            <a:r>
              <a:rPr lang="sv-SE" sz="2400" dirty="0" smtClean="0">
                <a:solidFill>
                  <a:srgbClr val="FF000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+ (</a:t>
            </a:r>
            <a:r>
              <a:rPr lang="sv-SE" sz="2400" dirty="0" smtClean="0">
                <a:solidFill>
                  <a:srgbClr val="FF0000"/>
                </a:solidFill>
              </a:rPr>
              <a:t>2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0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9276" y="4425724"/>
            <a:ext cx="4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54765" y="4833256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5728" y="4798887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8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9567" y="4445819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7365996" y="4460333"/>
            <a:ext cx="3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]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246351" y="4590442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(</a:t>
            </a:r>
            <a:r>
              <a:rPr lang="sv-SE" sz="2400" dirty="0" smtClean="0">
                <a:solidFill>
                  <a:srgbClr val="FF0000"/>
                </a:solidFill>
              </a:rPr>
              <a:t>1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7030A0"/>
                </a:solidFill>
              </a:rPr>
              <a:t>4</a:t>
            </a:r>
            <a:r>
              <a:rPr lang="sv-SE" sz="2400" dirty="0" smtClean="0"/>
              <a:t>)(</a:t>
            </a:r>
            <a:r>
              <a:rPr lang="sv-SE" sz="2400" dirty="0" smtClean="0">
                <a:solidFill>
                  <a:srgbClr val="008000"/>
                </a:solidFill>
              </a:rPr>
              <a:t>1</a:t>
            </a:r>
            <a:r>
              <a:rPr lang="sv-SE" sz="2400" dirty="0" smtClean="0"/>
              <a:t>)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578726" y="4093084"/>
            <a:ext cx="340131" cy="3337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71470" y="2590861"/>
            <a:ext cx="340131" cy="33376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71813" y="4603786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  </a:t>
            </a:r>
            <a:r>
              <a:rPr lang="sv-SE" sz="2400" b="1" dirty="0" smtClean="0"/>
              <a:t>1</a:t>
            </a:r>
            <a:r>
              <a:rPr lang="sv-SE" sz="2400" dirty="0" smtClean="0"/>
              <a:t>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7538839" y="460495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=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903025" y="4432428"/>
            <a:ext cx="4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888514" y="4839960"/>
            <a:ext cx="3628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899477" y="4805591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8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03196" y="3138344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dirty="0" smtClean="0"/>
              <a:t> = 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E</a:t>
            </a:r>
            <a:endParaRPr lang="en-US" sz="2400" b="1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721" y="1333052"/>
            <a:ext cx="4306887" cy="90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XeOF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lang="en-US" sz="40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6433535" y="2480356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h = 1 + 2 + 1 + 2 + 2 = </a:t>
            </a:r>
            <a:r>
              <a:rPr lang="sv-SE" b="1" dirty="0" smtClean="0">
                <a:solidFill>
                  <a:srgbClr val="0000FF"/>
                </a:solidFill>
              </a:rPr>
              <a:t>8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6942" y="2121479"/>
            <a:ext cx="101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order (h)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2559" y="5251729"/>
            <a:ext cx="6167437" cy="15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9" grpId="0"/>
      <p:bldP spid="31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7800" y="989836"/>
            <a:ext cx="54816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Assign a point group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Choose basis function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Apply operations</a:t>
            </a:r>
            <a:r>
              <a:rPr lang="en-US" dirty="0" smtClean="0"/>
              <a:t>	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stays the same = +1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the basis is reversed = -1</a:t>
            </a:r>
          </a:p>
          <a:p>
            <a:pPr marL="971550" lvl="1" indent="-514350">
              <a:spcBef>
                <a:spcPct val="20000"/>
              </a:spcBef>
            </a:pPr>
            <a:r>
              <a:rPr lang="en-US" dirty="0" smtClean="0"/>
              <a:t>	-if it is a more complicated change = 0 </a:t>
            </a:r>
            <a:endParaRPr lang="en-US" sz="24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Generate a reducible representation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smtClean="0"/>
              <a:t>Reduce to Irreducible Representation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XeOF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lang="en-US" sz="40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611586" y="2861111"/>
            <a:ext cx="26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4v</a:t>
            </a:r>
            <a:r>
              <a:rPr lang="en-US" sz="2000" dirty="0" smtClean="0"/>
              <a:t> point group</a:t>
            </a:r>
          </a:p>
          <a:p>
            <a:pPr algn="ctr"/>
            <a:r>
              <a:rPr lang="en-US" sz="2000" dirty="0" smtClean="0"/>
              <a:t>F atoms</a:t>
            </a:r>
            <a:endParaRPr lang="en-US" sz="20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481" y="1339618"/>
            <a:ext cx="2147433" cy="14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03029" y="4629967"/>
            <a:ext cx="4071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G</a:t>
            </a:r>
            <a:r>
              <a:rPr lang="en-US" sz="3200" b="1" dirty="0" smtClean="0"/>
              <a:t> = A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  +  B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  +  E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5451" y="5320077"/>
            <a:ext cx="578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symmetric aspects of F atoms can be described by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E irreducible representations.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Using Character Tables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837"/>
            <a:ext cx="8229600" cy="4582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Basis Functions</a:t>
            </a:r>
          </a:p>
          <a:p>
            <a:r>
              <a:rPr lang="en-US" dirty="0" smtClean="0"/>
              <a:t>Representations</a:t>
            </a:r>
          </a:p>
          <a:p>
            <a:pPr lvl="1"/>
            <a:r>
              <a:rPr lang="en-US" dirty="0" smtClean="0"/>
              <a:t>Reducible</a:t>
            </a:r>
          </a:p>
          <a:p>
            <a:pPr lvl="1"/>
            <a:r>
              <a:rPr lang="en-US" dirty="0" smtClean="0"/>
              <a:t>Irreducible</a:t>
            </a:r>
          </a:p>
          <a:p>
            <a:r>
              <a:rPr lang="en-US" dirty="0" smtClean="0"/>
              <a:t>Red. to </a:t>
            </a:r>
            <a:r>
              <a:rPr lang="en-US" dirty="0" err="1" smtClean="0"/>
              <a:t>Irr</a:t>
            </a:r>
            <a:r>
              <a:rPr lang="en-US" dirty="0" smtClean="0"/>
              <a:t>. Reps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XeOF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Direct Products</a:t>
            </a:r>
          </a:p>
        </p:txBody>
      </p:sp>
      <p:pic>
        <p:nvPicPr>
          <p:cNvPr id="292866" name="Picture 2" descr="http://www.uchicago.cn/wp-content/uploads/2010/07/Symmetry-of-Viol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325" y="1973934"/>
            <a:ext cx="3243034" cy="29187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58960" y="4892675"/>
            <a:ext cx="226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Point Group?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742950" y="5172075"/>
            <a:ext cx="283845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Products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464" y="931797"/>
            <a:ext cx="7062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Direct product: </a:t>
            </a:r>
            <a:r>
              <a:rPr lang="en-US" sz="2000" dirty="0" smtClean="0"/>
              <a:t>The representation of the product of two representations is given by the product of the characters of the two representations.</a:t>
            </a:r>
            <a:endParaRPr lang="en-US" sz="20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547" y="2085725"/>
            <a:ext cx="5179469" cy="169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72" y="3811144"/>
            <a:ext cx="1335775" cy="5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1742" y="3783848"/>
            <a:ext cx="5272516" cy="40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666" y="3818321"/>
            <a:ext cx="808026" cy="4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3736" y="4345183"/>
            <a:ext cx="1015123" cy="30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1774" y="4294714"/>
            <a:ext cx="4306629" cy="30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7036" y="4760021"/>
            <a:ext cx="4260350" cy="28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6577" y="4789874"/>
            <a:ext cx="644161" cy="2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95936" y="4327414"/>
            <a:ext cx="660707" cy="37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940" y="4694052"/>
            <a:ext cx="808026" cy="4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Products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464" y="931797"/>
            <a:ext cx="7062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Direct product: </a:t>
            </a:r>
            <a:r>
              <a:rPr lang="en-US" sz="2000" dirty="0" smtClean="0"/>
              <a:t>The representation of the product of two representations is given by the product of the characters of the two representations.</a:t>
            </a:r>
            <a:endParaRPr lang="en-US" sz="2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4184" y="2324218"/>
            <a:ext cx="75800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u="sng" dirty="0" smtClean="0"/>
              <a:t>Used to determine the: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representation for a wave function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ground and excited state symmetry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</a:t>
            </a:r>
            <a:r>
              <a:rPr lang="en-US" sz="2400" dirty="0" err="1" smtClean="0"/>
              <a:t>allowedness</a:t>
            </a:r>
            <a:r>
              <a:rPr lang="en-US" sz="2400" dirty="0" smtClean="0"/>
              <a:t> of a reaction</a:t>
            </a:r>
          </a:p>
          <a:p>
            <a:pPr marL="914400" indent="-914400">
              <a:spcAft>
                <a:spcPts val="1200"/>
              </a:spcAft>
            </a:pPr>
            <a:r>
              <a:rPr lang="en-US" sz="2400" dirty="0" smtClean="0"/>
              <a:t>	-determining the symmetry of many electron states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</a:t>
            </a:r>
            <a:r>
              <a:rPr lang="en-US" sz="2400" dirty="0" err="1" smtClean="0"/>
              <a:t>allowedness</a:t>
            </a:r>
            <a:r>
              <a:rPr lang="en-US" sz="2400" dirty="0" smtClean="0"/>
              <a:t> of a </a:t>
            </a:r>
            <a:r>
              <a:rPr lang="en-US" sz="2400" dirty="0" err="1" smtClean="0"/>
              <a:t>vibronic</a:t>
            </a:r>
            <a:r>
              <a:rPr lang="en-US" sz="2400" dirty="0" smtClean="0"/>
              <a:t> transition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</a:t>
            </a:r>
            <a:r>
              <a:rPr lang="en-US" sz="2400" dirty="0" err="1" smtClean="0"/>
              <a:t>allowedness</a:t>
            </a:r>
            <a:r>
              <a:rPr lang="en-US" sz="2400" dirty="0" smtClean="0"/>
              <a:t> of a electronic transition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Basis Functions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907365" y="2072592"/>
            <a:ext cx="36196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 smtClean="0"/>
              <a:t>For molecules/materials:</a:t>
            </a:r>
          </a:p>
          <a:p>
            <a:pPr marL="231775">
              <a:spcAft>
                <a:spcPts val="600"/>
              </a:spcAft>
            </a:pPr>
            <a:r>
              <a:rPr lang="en-US" sz="2400" dirty="0" smtClean="0"/>
              <a:t>atoms</a:t>
            </a:r>
          </a:p>
          <a:p>
            <a:pPr marL="231775">
              <a:spcAft>
                <a:spcPts val="600"/>
              </a:spcAft>
            </a:pPr>
            <a:r>
              <a:rPr lang="en-US" sz="2400" dirty="0" err="1" smtClean="0"/>
              <a:t>cartisian</a:t>
            </a:r>
            <a:r>
              <a:rPr lang="en-US" sz="2400" dirty="0" smtClean="0"/>
              <a:t> coordinates</a:t>
            </a:r>
          </a:p>
          <a:p>
            <a:pPr marL="231775">
              <a:spcAft>
                <a:spcPts val="600"/>
              </a:spcAft>
            </a:pPr>
            <a:r>
              <a:rPr lang="en-US" sz="2400" dirty="0" err="1" smtClean="0"/>
              <a:t>orbitals</a:t>
            </a:r>
            <a:endParaRPr lang="en-US" sz="2400" dirty="0" smtClean="0"/>
          </a:p>
          <a:p>
            <a:pPr marL="231775">
              <a:spcAft>
                <a:spcPts val="600"/>
              </a:spcAft>
            </a:pPr>
            <a:r>
              <a:rPr lang="en-US" sz="2400" dirty="0" smtClean="0"/>
              <a:t>rotation direction</a:t>
            </a:r>
          </a:p>
          <a:p>
            <a:pPr marL="231775">
              <a:spcAft>
                <a:spcPts val="600"/>
              </a:spcAft>
            </a:pPr>
            <a:r>
              <a:rPr lang="en-US" sz="2400" dirty="0" smtClean="0"/>
              <a:t>bonds</a:t>
            </a:r>
          </a:p>
          <a:p>
            <a:pPr marL="231775">
              <a:spcAft>
                <a:spcPts val="600"/>
              </a:spcAft>
            </a:pPr>
            <a:r>
              <a:rPr lang="en-US" sz="2400" dirty="0" smtClean="0"/>
              <a:t>angles</a:t>
            </a:r>
          </a:p>
          <a:p>
            <a:pPr marL="231775">
              <a:spcAft>
                <a:spcPts val="600"/>
              </a:spcAft>
            </a:pPr>
            <a:r>
              <a:rPr lang="en-US" sz="2400" dirty="0" smtClean="0"/>
              <a:t>displacement vectors</a:t>
            </a:r>
          </a:p>
          <a:p>
            <a:pPr marL="231775">
              <a:spcAft>
                <a:spcPts val="600"/>
              </a:spcAft>
            </a:pPr>
            <a:r>
              <a:rPr lang="en-US" sz="2400" dirty="0" smtClean="0"/>
              <a:t>plane waves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4582" y="1013542"/>
            <a:ext cx="83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does (</a:t>
            </a:r>
            <a:r>
              <a:rPr lang="en-US" sz="2400" b="1" dirty="0" smtClean="0"/>
              <a:t>basis</a:t>
            </a:r>
            <a:r>
              <a:rPr lang="en-US" sz="2400" dirty="0" smtClean="0"/>
              <a:t>) behave under the operations of (point group)?  </a:t>
            </a:r>
            <a:endParaRPr lang="en-US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556" y="1625103"/>
            <a:ext cx="1559183" cy="11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510" y="3204202"/>
            <a:ext cx="1314382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5448" y="2823587"/>
            <a:ext cx="1876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893897" y="4836406"/>
          <a:ext cx="563336" cy="1547870"/>
        </p:xfrm>
        <a:graphic>
          <a:graphicData uri="http://schemas.openxmlformats.org/presentationml/2006/ole">
            <p:oleObj spid="_x0000_s18434" name="CS ChemDraw Drawing" r:id="rId6" imgW="440047" imgH="1211220" progId="ChemDraw.Document.6.0">
              <p:embed/>
            </p:oleObj>
          </a:graphicData>
        </a:graphic>
      </p:graphicFrame>
      <p:grpSp>
        <p:nvGrpSpPr>
          <p:cNvPr id="3" name="Group 17"/>
          <p:cNvGrpSpPr/>
          <p:nvPr/>
        </p:nvGrpSpPr>
        <p:grpSpPr>
          <a:xfrm>
            <a:off x="2071171" y="4726337"/>
            <a:ext cx="2302525" cy="2109629"/>
            <a:chOff x="347730" y="2877355"/>
            <a:chExt cx="3827452" cy="35814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730" y="2877355"/>
              <a:ext cx="3827452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rc 15"/>
            <p:cNvSpPr/>
            <p:nvPr/>
          </p:nvSpPr>
          <p:spPr>
            <a:xfrm>
              <a:off x="1468192" y="4134118"/>
              <a:ext cx="1498238" cy="1343696"/>
            </a:xfrm>
            <a:prstGeom prst="arc">
              <a:avLst>
                <a:gd name="adj1" fmla="val 9103377"/>
                <a:gd name="adj2" fmla="val 16345304"/>
              </a:avLst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14468" y="3733182"/>
              <a:ext cx="675593" cy="573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C</a:t>
              </a:r>
              <a:r>
                <a:rPr lang="en-US" sz="1100" baseline="-25000" dirty="0" smtClean="0">
                  <a:solidFill>
                    <a:srgbClr val="FF0000"/>
                  </a:solidFill>
                </a:rPr>
                <a:t>3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3652" y="3708422"/>
            <a:ext cx="960672" cy="43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Products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464" y="931797"/>
            <a:ext cx="7062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Direct product: </a:t>
            </a:r>
            <a:r>
              <a:rPr lang="en-US" sz="2000" dirty="0" smtClean="0"/>
              <a:t>The representation of the product of two representations is given by the product of the characters of the two representations.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15190" y="5617360"/>
            <a:ext cx="8233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direct product of two irreducible representations will be a new representation which is either an irreducible or a reducible representations.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993" y="2107427"/>
            <a:ext cx="4954140" cy="160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110" y="3788605"/>
            <a:ext cx="1198941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689" y="4178845"/>
            <a:ext cx="844665" cy="32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166" y="4611452"/>
            <a:ext cx="764913" cy="31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3793" y="3719229"/>
            <a:ext cx="4063826" cy="40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7693" y="4196616"/>
            <a:ext cx="4274092" cy="3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6281" y="4547619"/>
            <a:ext cx="4092831" cy="39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1402" y="3791309"/>
            <a:ext cx="818368" cy="37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8" y="4257891"/>
            <a:ext cx="583869" cy="3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2838" y="4621830"/>
            <a:ext cx="1723741" cy="34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Product General Rules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31" y="921703"/>
            <a:ext cx="5862330" cy="585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65480" y="1440815"/>
            <a:ext cx="2955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product of any singly degenerate representation with itself is a totally symmetric representation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875363" y="2776277"/>
            <a:ext cx="3350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dirty="0" smtClean="0"/>
              <a:t>	The product of any representation with the totally symmetric representation is totally symmetric representation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73250" y="4484239"/>
            <a:ext cx="2088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Totally symmetric representation =</a:t>
            </a:r>
          </a:p>
          <a:p>
            <a:r>
              <a:rPr lang="en-US" dirty="0" smtClean="0"/>
              <a:t>A,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g</a:t>
            </a:r>
            <a:r>
              <a:rPr lang="en-US" dirty="0" smtClean="0"/>
              <a:t>, A</a:t>
            </a:r>
            <a:r>
              <a:rPr lang="en-US" baseline="-25000" dirty="0" smtClean="0"/>
              <a:t>1g</a:t>
            </a:r>
            <a:r>
              <a:rPr lang="en-US" dirty="0" smtClean="0"/>
              <a:t>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Product Tables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024" y="4455851"/>
            <a:ext cx="6167319" cy="141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231" y="2685687"/>
            <a:ext cx="960672" cy="43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2572" y="1084692"/>
            <a:ext cx="4954140" cy="160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689" y="2765870"/>
            <a:ext cx="1198941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0268" y="3156110"/>
            <a:ext cx="844665" cy="32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7745" y="3588717"/>
            <a:ext cx="764913" cy="31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6948" y="2782221"/>
            <a:ext cx="818368" cy="37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1844" y="3248803"/>
            <a:ext cx="583869" cy="3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8384" y="3612742"/>
            <a:ext cx="1723741" cy="34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Product Tables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947" y="1025992"/>
            <a:ext cx="6456978" cy="252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762" y="3636334"/>
            <a:ext cx="6004123" cy="315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014723" y="3682148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 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∞</a:t>
            </a:r>
            <a:r>
              <a:rPr lang="en-US" sz="2400" dirty="0" err="1" smtClean="0"/>
              <a:t>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Products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464" y="931797"/>
            <a:ext cx="7062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Direct product: </a:t>
            </a:r>
            <a:r>
              <a:rPr lang="en-US" sz="2000" dirty="0" smtClean="0"/>
              <a:t>The representation of the product of two representations is given by the product of the characters of the two representations.</a:t>
            </a:r>
            <a:endParaRPr lang="en-US" sz="2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4184" y="2324218"/>
            <a:ext cx="75800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u="sng" dirty="0" smtClean="0"/>
              <a:t>Used to determine the: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representation for a wave function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ground and excited state symmetry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</a:t>
            </a:r>
            <a:r>
              <a:rPr lang="en-US" sz="2400" dirty="0" err="1" smtClean="0"/>
              <a:t>allowedness</a:t>
            </a:r>
            <a:r>
              <a:rPr lang="en-US" sz="2400" dirty="0" smtClean="0"/>
              <a:t> of a reaction</a:t>
            </a:r>
          </a:p>
          <a:p>
            <a:pPr marL="914400" indent="-914400">
              <a:spcAft>
                <a:spcPts val="1200"/>
              </a:spcAft>
            </a:pPr>
            <a:r>
              <a:rPr lang="en-US" sz="2400" dirty="0" smtClean="0"/>
              <a:t>	-determining the symmetry of many electron states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</a:t>
            </a:r>
            <a:r>
              <a:rPr lang="en-US" sz="2400" dirty="0" err="1" smtClean="0"/>
              <a:t>allowedness</a:t>
            </a:r>
            <a:r>
              <a:rPr lang="en-US" sz="2400" dirty="0" smtClean="0"/>
              <a:t> of a </a:t>
            </a:r>
            <a:r>
              <a:rPr lang="en-US" sz="2400" dirty="0" err="1" smtClean="0"/>
              <a:t>vibronic</a:t>
            </a:r>
            <a:r>
              <a:rPr lang="en-US" sz="2400" dirty="0" smtClean="0"/>
              <a:t> transition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	- </a:t>
            </a:r>
            <a:r>
              <a:rPr lang="en-US" sz="2400" dirty="0" err="1" smtClean="0"/>
              <a:t>allowedness</a:t>
            </a:r>
            <a:r>
              <a:rPr lang="en-US" sz="2400" dirty="0" smtClean="0"/>
              <a:t> of a electronic transition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Using Character Tables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837"/>
            <a:ext cx="8229600" cy="4582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Basis Functions</a:t>
            </a:r>
          </a:p>
          <a:p>
            <a:r>
              <a:rPr lang="en-US" dirty="0" smtClean="0"/>
              <a:t>Representations</a:t>
            </a:r>
          </a:p>
          <a:p>
            <a:pPr lvl="1"/>
            <a:r>
              <a:rPr lang="en-US" dirty="0" smtClean="0"/>
              <a:t>Reducible</a:t>
            </a:r>
          </a:p>
          <a:p>
            <a:pPr lvl="1"/>
            <a:r>
              <a:rPr lang="en-US" dirty="0" smtClean="0"/>
              <a:t>Irreducible</a:t>
            </a:r>
          </a:p>
          <a:p>
            <a:r>
              <a:rPr lang="en-US" dirty="0" smtClean="0"/>
              <a:t>Red. to </a:t>
            </a:r>
            <a:r>
              <a:rPr lang="en-US" dirty="0" err="1" smtClean="0"/>
              <a:t>Irr</a:t>
            </a:r>
            <a:r>
              <a:rPr lang="en-US" dirty="0" smtClean="0"/>
              <a:t>. Reps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XeOF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Direct Products</a:t>
            </a:r>
          </a:p>
        </p:txBody>
      </p:sp>
      <p:pic>
        <p:nvPicPr>
          <p:cNvPr id="292866" name="Picture 2" descr="http://www.uchicago.cn/wp-content/uploads/2010/07/Symmetry-of-Viol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325" y="1973934"/>
            <a:ext cx="3243034" cy="29187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58960" y="4892675"/>
            <a:ext cx="226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Point Group?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Basis Functions</a:t>
            </a:r>
            <a:endParaRPr lang="en-US" sz="4000" u="sn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75" y="1222591"/>
            <a:ext cx="7793089" cy="50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 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40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896112" y="3803431"/>
            <a:ext cx="8308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A representation of a symmetry operation of a group, which </a:t>
            </a:r>
            <a:r>
              <a:rPr lang="en-US" sz="2000" b="1" dirty="0" smtClean="0"/>
              <a:t>CANNOT</a:t>
            </a:r>
            <a:r>
              <a:rPr lang="en-US" sz="2000" dirty="0" smtClean="0"/>
              <a:t> be expressed in terms of a representation of lower dimension.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/>
              <a:t>CANNOT</a:t>
            </a:r>
            <a:r>
              <a:rPr lang="en-US" sz="2000" dirty="0" smtClean="0"/>
              <a:t> be broken down into a simpler form.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Characters </a:t>
            </a:r>
            <a:r>
              <a:rPr lang="en-US" sz="2000" b="1" dirty="0" smtClean="0"/>
              <a:t>CANNOT</a:t>
            </a:r>
            <a:r>
              <a:rPr lang="en-US" sz="2000" dirty="0" smtClean="0"/>
              <a:t> be further </a:t>
            </a:r>
            <a:r>
              <a:rPr lang="en-US" sz="2000" dirty="0" err="1" smtClean="0"/>
              <a:t>diagonalized</a:t>
            </a:r>
            <a:r>
              <a:rPr lang="en-US" sz="2000" dirty="0" smtClean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" y="3439611"/>
            <a:ext cx="310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Irreducible Representation-</a:t>
            </a:r>
            <a:endParaRPr lang="en-US" sz="2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036" y="5306799"/>
            <a:ext cx="4866966" cy="139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248163" y="5573138"/>
            <a:ext cx="3250429" cy="30961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7650" y="1205632"/>
            <a:ext cx="8706295" cy="1970652"/>
            <a:chOff x="243840" y="4615934"/>
            <a:chExt cx="8706295" cy="1970652"/>
          </a:xfrm>
        </p:grpSpPr>
        <p:sp>
          <p:nvSpPr>
            <p:cNvPr id="10" name="Rectangle 9"/>
            <p:cNvSpPr/>
            <p:nvPr/>
          </p:nvSpPr>
          <p:spPr>
            <a:xfrm>
              <a:off x="243840" y="4615934"/>
              <a:ext cx="31061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Reducible Representation-</a:t>
              </a:r>
              <a:endParaRPr lang="en-US" sz="20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1287" y="4955370"/>
              <a:ext cx="830884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2000" dirty="0" smtClean="0"/>
                <a:t>A representation of a symmetry operation of a group, which </a:t>
              </a:r>
              <a:r>
                <a:rPr lang="en-US" sz="2000" b="1" dirty="0" smtClean="0"/>
                <a:t>CAN</a:t>
              </a:r>
              <a:r>
                <a:rPr lang="en-US" sz="2000" dirty="0" smtClean="0"/>
                <a:t> be expressed in terms of a representation of lower dimension.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2000" b="1" dirty="0" smtClean="0"/>
                <a:t>CAN</a:t>
              </a:r>
              <a:r>
                <a:rPr lang="en-US" sz="2000" dirty="0" smtClean="0"/>
                <a:t> be broken down into a simpler form.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2000" dirty="0" smtClean="0"/>
                <a:t>Characters </a:t>
              </a:r>
              <a:r>
                <a:rPr lang="en-US" sz="2000" b="1" dirty="0" smtClean="0"/>
                <a:t>CAN</a:t>
              </a:r>
              <a:r>
                <a:rPr lang="en-US" sz="2000" dirty="0" smtClean="0"/>
                <a:t> be further </a:t>
              </a:r>
              <a:r>
                <a:rPr lang="en-US" sz="2000" dirty="0" err="1" smtClean="0"/>
                <a:t>diagonalized</a:t>
              </a:r>
              <a:r>
                <a:rPr lang="en-US" sz="2000" dirty="0" smtClean="0"/>
                <a:t>.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2000" dirty="0" smtClean="0"/>
                <a:t>Are composed of several irreducible representations.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394" y="3696310"/>
            <a:ext cx="2201068" cy="10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 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40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988759" y="1008811"/>
            <a:ext cx="715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/>
            <a:r>
              <a:rPr lang="en-US" sz="2400" dirty="0" smtClean="0"/>
              <a:t>composed of several irreducible representations.</a:t>
            </a:r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817" y="1784222"/>
            <a:ext cx="2416492" cy="180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6543" y="5591195"/>
            <a:ext cx="2073148" cy="50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2977662" y="4514323"/>
            <a:ext cx="652741" cy="1983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1248" y="4674870"/>
            <a:ext cx="29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Reducible Representation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4757768" y="5361864"/>
            <a:ext cx="292608" cy="142246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14927" y="6289377"/>
            <a:ext cx="29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Irreducible Representations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88242" y="5037138"/>
            <a:ext cx="599020" cy="62510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0817" name="Object 1025"/>
          <p:cNvGraphicFramePr>
            <a:graphicFrameLocks noChangeAspect="1"/>
          </p:cNvGraphicFramePr>
          <p:nvPr/>
        </p:nvGraphicFramePr>
        <p:xfrm>
          <a:off x="556985" y="2746829"/>
          <a:ext cx="1939500" cy="794656"/>
        </p:xfrm>
        <a:graphic>
          <a:graphicData uri="http://schemas.openxmlformats.org/presentationml/2006/ole">
            <p:oleObj spid="_x0000_s1026" name="Formel" r:id="rId6" imgW="838080" imgH="342720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 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549400" y="10287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Reducible to Irreducible Representations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454" y="1708022"/>
            <a:ext cx="2416492" cy="180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929" y="2312988"/>
            <a:ext cx="2086371" cy="95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7048" y="3647757"/>
            <a:ext cx="214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Reducible Rep.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5473" y="3640435"/>
            <a:ext cx="222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Irreducible Rep.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38600" y="3924300"/>
            <a:ext cx="1054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13555" y="4189192"/>
            <a:ext cx="64951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AutoNum type="arabicParenR"/>
            </a:pPr>
            <a:r>
              <a:rPr lang="en-US" sz="3200" dirty="0" smtClean="0"/>
              <a:t> A lot of algebra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3200" dirty="0" smtClean="0"/>
              <a:t> Inspection/Trial and Error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3200" dirty="0" smtClean="0"/>
              <a:t> Decomposition/Reduction Formula</a:t>
            </a:r>
            <a:endParaRPr lang="en-US" sz="3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239" y="1901539"/>
            <a:ext cx="3254217" cy="219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 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549400" y="10287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2)  Inspection/Trial and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2313" y="4526987"/>
            <a:ext cx="21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Reducible Rep.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14" y="5957940"/>
            <a:ext cx="204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Irreducible Reps.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388" y="1617418"/>
            <a:ext cx="3222625" cy="255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5345113" y="4066931"/>
            <a:ext cx="279400" cy="4698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6213" y="5316611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 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57813" y="4905131"/>
            <a:ext cx="215900" cy="4698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rot="16200000">
            <a:off x="6786885" y="4892112"/>
            <a:ext cx="339088" cy="1857373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23446" y="4519011"/>
            <a:ext cx="21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Reducible Rep.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5845" y="6037048"/>
            <a:ext cx="204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Irreducible Reps.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89354" y="4058955"/>
            <a:ext cx="279400" cy="4698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2744" y="5308635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 A</a:t>
            </a:r>
            <a:r>
              <a:rPr lang="en-US" sz="2400" b="1" baseline="-25000" dirty="0" smtClean="0"/>
              <a:t>g</a:t>
            </a:r>
            <a:r>
              <a:rPr lang="en-US" sz="2400" b="1" dirty="0" smtClean="0"/>
              <a:t>  +  B</a:t>
            </a:r>
            <a:r>
              <a:rPr lang="en-US" sz="2400" b="1" baseline="-25000" dirty="0" smtClean="0"/>
              <a:t>u</a:t>
            </a:r>
            <a:endParaRPr lang="en-US" sz="24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02054" y="4897155"/>
            <a:ext cx="215900" cy="4698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 rot="16200000">
            <a:off x="1992683" y="5282235"/>
            <a:ext cx="329746" cy="105183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1" grpId="0" animBg="1"/>
      <p:bldP spid="23" grpId="0"/>
      <p:bldP spid="24" grpId="0"/>
      <p:bldP spid="26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093" y="1855333"/>
            <a:ext cx="3149826" cy="21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Representations 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549400" y="102870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n-US" sz="2400" dirty="0" smtClean="0"/>
              <a:t>2)  Inspection/Trial and Error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9642" y="4540384"/>
            <a:ext cx="21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Reducible Rep.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0419" y="6241597"/>
            <a:ext cx="204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Irreducible Reps.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692442" y="4080328"/>
            <a:ext cx="279400" cy="4698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64794" y="5330008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</a:t>
            </a:r>
            <a:endParaRPr lang="en-US" sz="24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05142" y="4918528"/>
            <a:ext cx="215900" cy="4698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 rot="16200000">
            <a:off x="4831692" y="4367685"/>
            <a:ext cx="518889" cy="314184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81639" y="5322751"/>
            <a:ext cx="342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4A</a:t>
            </a:r>
            <a:r>
              <a:rPr lang="en-US" sz="2400" b="1" baseline="-25000" dirty="0" smtClean="0"/>
              <a:t>g</a:t>
            </a:r>
            <a:r>
              <a:rPr lang="en-US" sz="2400" b="1" dirty="0" smtClean="0"/>
              <a:t>  +  2B</a:t>
            </a:r>
            <a:r>
              <a:rPr lang="en-US" sz="2400" b="1" baseline="-25000" dirty="0" smtClean="0"/>
              <a:t>g</a:t>
            </a:r>
            <a:r>
              <a:rPr lang="en-US" sz="2400" b="1" dirty="0" smtClean="0"/>
              <a:t>  +  2A</a:t>
            </a:r>
            <a:r>
              <a:rPr lang="en-US" sz="2400" b="1" baseline="-25000" dirty="0" smtClean="0"/>
              <a:t>u</a:t>
            </a:r>
            <a:r>
              <a:rPr lang="en-US" sz="2400" b="1" dirty="0" smtClean="0"/>
              <a:t>  +  4B</a:t>
            </a:r>
            <a:r>
              <a:rPr lang="en-US" sz="2400" b="1" baseline="-25000" dirty="0" smtClean="0"/>
              <a:t>u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FAA2-9CAF-4B17-B70F-7ABEFB5C1D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1202</Words>
  <Application>Microsoft Office PowerPoint</Application>
  <PresentationFormat>On-screen Show (4:3)</PresentationFormat>
  <Paragraphs>346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CS ChemDraw Drawing</vt:lpstr>
      <vt:lpstr>Formel</vt:lpstr>
      <vt:lpstr>Part 2.6: Using Character Tables</vt:lpstr>
      <vt:lpstr>Using Character Tables</vt:lpstr>
      <vt:lpstr>Basis Functions</vt:lpstr>
      <vt:lpstr>Basis Functions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Or there is a website/spreadsheet</vt:lpstr>
      <vt:lpstr>Practice Irreducible Rep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Using Character Tables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Using Character Tables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21</cp:revision>
  <dcterms:created xsi:type="dcterms:W3CDTF">2014-08-13T13:25:31Z</dcterms:created>
  <dcterms:modified xsi:type="dcterms:W3CDTF">2014-10-30T22:07:31Z</dcterms:modified>
</cp:coreProperties>
</file>